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5" r:id="rId3"/>
    <p:sldId id="265" r:id="rId4"/>
    <p:sldId id="267" r:id="rId5"/>
    <p:sldId id="296" r:id="rId6"/>
    <p:sldId id="282" r:id="rId7"/>
    <p:sldId id="301" r:id="rId8"/>
    <p:sldId id="302" r:id="rId9"/>
    <p:sldId id="303" r:id="rId10"/>
    <p:sldId id="304" r:id="rId11"/>
    <p:sldId id="305" r:id="rId12"/>
    <p:sldId id="306" r:id="rId13"/>
    <p:sldId id="270" r:id="rId14"/>
    <p:sldId id="291" r:id="rId15"/>
    <p:sldId id="275" r:id="rId16"/>
    <p:sldId id="293" r:id="rId17"/>
    <p:sldId id="294" r:id="rId18"/>
    <p:sldId id="286" r:id="rId19"/>
    <p:sldId id="287" r:id="rId20"/>
    <p:sldId id="289" r:id="rId21"/>
    <p:sldId id="290" r:id="rId22"/>
    <p:sldId id="297" r:id="rId23"/>
    <p:sldId id="299" r:id="rId24"/>
    <p:sldId id="300" r:id="rId25"/>
    <p:sldId id="259" r:id="rId26"/>
    <p:sldId id="260" r:id="rId27"/>
    <p:sldId id="261" r:id="rId28"/>
    <p:sldId id="281" r:id="rId29"/>
    <p:sldId id="264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drana" initials="V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6" autoAdjust="0"/>
    <p:restoredTop sz="99833" autoAdjust="0"/>
  </p:normalViewPr>
  <p:slideViewPr>
    <p:cSldViewPr>
      <p:cViewPr varScale="1">
        <p:scale>
          <a:sx n="122" d="100"/>
          <a:sy n="122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0F87C-A36E-4944-887E-5B1E20B9D63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E115-D244-435C-BEF4-89CE1A011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99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E115-D244-435C-BEF4-89CE1A0113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E115-D244-435C-BEF4-89CE1A0113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E115-D244-435C-BEF4-89CE1A0113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5726-118B-4DF5-B26E-D291C7334859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E05D-544D-4B3D-A91E-783B0FAF0F45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126-96EB-4C0F-B9B1-E34941C4538C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CB35-9DA8-41B4-8FC0-F38F6BA5E44D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C0B4-7CF9-4215-8D81-B92015E919D9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E1C899-B35E-44A0-83DE-795AF333D8C5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6DCA-C118-4344-906B-E1F6645DC821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26A4-6D70-436C-8181-4FD48E576AD7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63D7-15DC-4A2A-B474-BE40E08B8852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C445-906D-4A2E-B476-015D89F0EBAF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3FFE27-56AF-4569-A10A-FC33E4C92EDA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6A8F08-0E59-4FBE-917F-24AB3EE71248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The College of New Jersey Department of Civil Engineering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4797A9-B7FC-4BBF-AA1A-32E7D44E2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1628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Jordan Cruz(PM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teve Godine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yle Plaza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Eric Weinberg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Advisors: Dr. Vedrana Krstic &amp; Dr. Andrew Bechtel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ASCE Concrete Canoe Competition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54140"/>
            <a:ext cx="5181600" cy="365760"/>
          </a:xfrm>
        </p:spPr>
        <p:txBody>
          <a:bodyPr/>
          <a:lstStyle/>
          <a:p>
            <a:r>
              <a:rPr lang="en-US" dirty="0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Hull Design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mannerofspeaking.files.wordpress.com/2009/05/black1.gif"/>
          <p:cNvPicPr>
            <a:picLocks noChangeAspect="1" noChangeArrowheads="1"/>
          </p:cNvPicPr>
          <p:nvPr/>
        </p:nvPicPr>
        <p:blipFill>
          <a:blip r:embed="rId2" cstate="print"/>
          <a:srcRect l="7111" t="10667" r="12889" b="14667"/>
          <a:stretch>
            <a:fillRect/>
          </a:stretch>
        </p:blipFill>
        <p:spPr bwMode="auto">
          <a:xfrm>
            <a:off x="6165579" y="4753954"/>
            <a:ext cx="1303396" cy="811003"/>
          </a:xfrm>
          <a:prstGeom prst="rect">
            <a:avLst/>
          </a:prstGeom>
          <a:noFill/>
        </p:spPr>
      </p:pic>
      <p:pic>
        <p:nvPicPr>
          <p:cNvPr id="5" name="Picture 10" descr="http://mannerofspeaking.files.wordpress.com/2009/05/black1.gif"/>
          <p:cNvPicPr>
            <a:picLocks noChangeAspect="1" noChangeArrowheads="1"/>
          </p:cNvPicPr>
          <p:nvPr/>
        </p:nvPicPr>
        <p:blipFill>
          <a:blip r:embed="rId2" cstate="print"/>
          <a:srcRect l="7111" t="10667" r="12889" b="14667"/>
          <a:stretch>
            <a:fillRect/>
          </a:stretch>
        </p:blipFill>
        <p:spPr bwMode="auto">
          <a:xfrm>
            <a:off x="6145217" y="3390311"/>
            <a:ext cx="1303396" cy="811003"/>
          </a:xfrm>
          <a:prstGeom prst="rect">
            <a:avLst/>
          </a:prstGeom>
          <a:noFill/>
        </p:spPr>
      </p:pic>
      <p:pic>
        <p:nvPicPr>
          <p:cNvPr id="6" name="Picture 10" descr="http://mannerofspeaking.files.wordpress.com/2009/05/black1.gif"/>
          <p:cNvPicPr>
            <a:picLocks noChangeAspect="1" noChangeArrowheads="1"/>
          </p:cNvPicPr>
          <p:nvPr/>
        </p:nvPicPr>
        <p:blipFill>
          <a:blip r:embed="rId2" cstate="print"/>
          <a:srcRect l="7111" t="10667" r="12889" b="14667"/>
          <a:stretch>
            <a:fillRect/>
          </a:stretch>
        </p:blipFill>
        <p:spPr bwMode="auto">
          <a:xfrm>
            <a:off x="6108834" y="2064020"/>
            <a:ext cx="1303396" cy="811003"/>
          </a:xfrm>
          <a:prstGeom prst="rect">
            <a:avLst/>
          </a:prstGeom>
          <a:noFill/>
        </p:spPr>
      </p:pic>
      <p:pic>
        <p:nvPicPr>
          <p:cNvPr id="7" name="Picture 4" descr="http://www.canoeing.com/canoes/choosing/images/Canoe-Icon-flat-bottom.gif"/>
          <p:cNvPicPr>
            <a:picLocks noChangeAspect="1" noChangeArrowheads="1"/>
          </p:cNvPicPr>
          <p:nvPr/>
        </p:nvPicPr>
        <p:blipFill>
          <a:blip r:embed="rId3" cstate="print"/>
          <a:srcRect b="31579"/>
          <a:stretch>
            <a:fillRect/>
          </a:stretch>
        </p:blipFill>
        <p:spPr bwMode="auto">
          <a:xfrm>
            <a:off x="6127719" y="3441013"/>
            <a:ext cx="1351669" cy="878586"/>
          </a:xfrm>
          <a:prstGeom prst="rect">
            <a:avLst/>
          </a:prstGeom>
          <a:noFill/>
        </p:spPr>
      </p:pic>
      <p:pic>
        <p:nvPicPr>
          <p:cNvPr id="8" name="Picture 6" descr="http://www.canoeing.com/canoes/choosing/images/Canoe-Icon-shallow-arch.gif"/>
          <p:cNvPicPr>
            <a:picLocks noChangeAspect="1" noChangeArrowheads="1"/>
          </p:cNvPicPr>
          <p:nvPr/>
        </p:nvPicPr>
        <p:blipFill>
          <a:blip r:embed="rId4" cstate="print"/>
          <a:srcRect b="36667"/>
          <a:stretch>
            <a:fillRect/>
          </a:stretch>
        </p:blipFill>
        <p:spPr bwMode="auto">
          <a:xfrm>
            <a:off x="6145217" y="4780674"/>
            <a:ext cx="1284086" cy="811002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524000"/>
            <a:ext cx="4270248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 types of Cross Sectional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esign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Round bottom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Flat bottom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Shallow arch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 to Length Ratio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(Typical value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 0.13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Placement of the Maximum Beam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55 % of way from the stern to bow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Minimize turbulent flow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www.canoeing.com/canoes/choosing/images/Canoe-Icon-round-bottom.gif"/>
          <p:cNvPicPr>
            <a:picLocks noChangeAspect="1" noChangeArrowheads="1"/>
          </p:cNvPicPr>
          <p:nvPr/>
        </p:nvPicPr>
        <p:blipFill>
          <a:blip r:embed="rId5" cstate="print"/>
          <a:srcRect b="34177"/>
          <a:stretch>
            <a:fillRect/>
          </a:stretch>
        </p:blipFill>
        <p:spPr bwMode="auto">
          <a:xfrm>
            <a:off x="6096000" y="2011872"/>
            <a:ext cx="1334773" cy="878584"/>
          </a:xfrm>
          <a:prstGeom prst="rect">
            <a:avLst/>
          </a:prstGeom>
          <a:noFill/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5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Hull Design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203448" cy="4649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Free!Ship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Shallow Arch Cross Sectional Design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Length - 20.5 feet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 – 29.5 inches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 to Length Ratio - 0.123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Draft </a:t>
            </a:r>
            <a:r>
              <a:rPr lang="en-US" dirty="0">
                <a:latin typeface="Arial" pitchFamily="34" charset="0"/>
                <a:cs typeface="Arial" pitchFamily="34" charset="0"/>
              </a:rPr>
              <a:t>- 5.4 inches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914900" cy="399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58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Jackpot (top) vs.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Pumba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(bottom)</a:t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Linesplan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7879"/>
            <a:ext cx="6174995" cy="21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172200" cy="20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5240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itchFamily="34" charset="0"/>
                <a:cs typeface="Arial" pitchFamily="34" charset="0"/>
              </a:rPr>
              <a:t>Major Differences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Cross Section 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Length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Placement of maximum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Rocker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10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Specifications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Analyzed the canoe as </a:t>
            </a:r>
            <a:r>
              <a:rPr lang="en-US" dirty="0">
                <a:latin typeface="Arial" pitchFamily="34" charset="0"/>
                <a:cs typeface="Arial" pitchFamily="34" charset="0"/>
              </a:rPr>
              <a:t>a beam with symmetric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point loads against a distributed buoyant force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an average weight of 160lbs for each scenario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Analyzed with a buoyant force of 31.22 lb./ft. (4 rowers)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Gravity (x direction)= 10.04’ from stern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Gravity (y direction) = 0’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Gravity (z direction) = 0.577’ = 6.9”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7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Analysis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 Rowers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4867" b="4283"/>
          <a:stretch>
            <a:fillRect/>
          </a:stretch>
        </p:blipFill>
        <p:spPr bwMode="auto">
          <a:xfrm>
            <a:off x="762000" y="1981200"/>
            <a:ext cx="7458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Analysis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527048"/>
            <a:ext cx="6099048" cy="530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 Beam with 4 symmetric loads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324600" cy="411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88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 Sections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887" t="8111" r="5660" b="7530"/>
          <a:stretch>
            <a:fillRect/>
          </a:stretch>
        </p:blipFill>
        <p:spPr bwMode="auto">
          <a:xfrm>
            <a:off x="609600" y="2133600"/>
            <a:ext cx="746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Stresses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80676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Shotcrete?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r>
              <a:rPr lang="en-US" dirty="0" smtClean="0"/>
              <a:t>Invented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 for taxidermy </a:t>
            </a:r>
          </a:p>
          <a:p>
            <a:r>
              <a:rPr lang="en-US" dirty="0"/>
              <a:t>C</a:t>
            </a:r>
            <a:r>
              <a:rPr lang="en-US" dirty="0" smtClean="0"/>
              <a:t>oncrete is conveyed through a hose and pneumatically projected at high velocity onto a surface</a:t>
            </a:r>
          </a:p>
          <a:p>
            <a:r>
              <a:rPr lang="en-US" dirty="0" smtClean="0"/>
              <a:t>Uses: </a:t>
            </a:r>
            <a:r>
              <a:rPr lang="en-US" dirty="0"/>
              <a:t>infrastructure repair, slope stabilization, artificial </a:t>
            </a:r>
            <a:r>
              <a:rPr lang="en-US" dirty="0" smtClean="0"/>
              <a:t>rockscapes, swimming pools</a:t>
            </a:r>
          </a:p>
          <a:p>
            <a:r>
              <a:rPr lang="en-US" dirty="0" smtClean="0"/>
              <a:t>Ease of application onto unique surfaces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Shotcrete vs. Hand-Placement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Shotcrete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Self-compacting </a:t>
            </a:r>
          </a:p>
          <a:p>
            <a:pPr lvl="1"/>
            <a:r>
              <a:rPr lang="en-US" dirty="0" smtClean="0"/>
              <a:t>Increases the strength</a:t>
            </a:r>
          </a:p>
          <a:p>
            <a:r>
              <a:rPr lang="en-US" dirty="0" smtClean="0"/>
              <a:t>Efficiency of placement for reinforcing fibers</a:t>
            </a:r>
          </a:p>
          <a:p>
            <a:r>
              <a:rPr lang="en-US" dirty="0" smtClean="0"/>
              <a:t>Higher density due to loss of air voids</a:t>
            </a:r>
          </a:p>
          <a:p>
            <a:r>
              <a:rPr lang="en-US" dirty="0" smtClean="0"/>
              <a:t>Smaller aggregate used in order to make the mix flowable</a:t>
            </a:r>
          </a:p>
          <a:p>
            <a:r>
              <a:rPr lang="en-US" dirty="0" smtClean="0"/>
              <a:t>Water is added at the nozzle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Hand-Placement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Compacted and placed by many hands</a:t>
            </a:r>
          </a:p>
          <a:p>
            <a:r>
              <a:rPr lang="en-US" dirty="0" smtClean="0"/>
              <a:t>Reinforcing fibers are applied in a 2D fashion</a:t>
            </a:r>
          </a:p>
          <a:p>
            <a:r>
              <a:rPr lang="en-US" dirty="0" smtClean="0"/>
              <a:t>Density remains closer to theoretical density</a:t>
            </a:r>
          </a:p>
          <a:p>
            <a:r>
              <a:rPr lang="en-US" dirty="0" smtClean="0"/>
              <a:t>Larger aggregate able to be used</a:t>
            </a:r>
          </a:p>
          <a:p>
            <a:r>
              <a:rPr lang="en-US" dirty="0" smtClean="0"/>
              <a:t>Water is added with the batch before application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Overview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6817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Specifications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Team Management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Hull Design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Structural Analysis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828800"/>
            <a:ext cx="4038600" cy="46817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Mix Design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Budget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Fundraising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Schedule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54140"/>
            <a:ext cx="5181600" cy="365760"/>
          </a:xfrm>
        </p:spPr>
        <p:txBody>
          <a:bodyPr/>
          <a:lstStyle/>
          <a:p>
            <a:r>
              <a:rPr lang="en-US" dirty="0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3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Benefits and Drawbacks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Ease of Application</a:t>
            </a:r>
          </a:p>
          <a:p>
            <a:pPr lvl="1"/>
            <a:r>
              <a:rPr lang="en-US" dirty="0" smtClean="0"/>
              <a:t>Requires one nozzleman</a:t>
            </a:r>
          </a:p>
          <a:p>
            <a:r>
              <a:rPr lang="en-US" dirty="0" smtClean="0"/>
              <a:t>Requires same amount of material as other methods</a:t>
            </a:r>
          </a:p>
          <a:p>
            <a:r>
              <a:rPr lang="en-US" dirty="0" smtClean="0"/>
              <a:t>30-40% Increase in strength </a:t>
            </a:r>
          </a:p>
          <a:p>
            <a:r>
              <a:rPr lang="en-US" dirty="0" smtClean="0"/>
              <a:t>Alignment of reinforcing fibers</a:t>
            </a:r>
          </a:p>
          <a:p>
            <a:r>
              <a:rPr lang="en-US" dirty="0" smtClean="0"/>
              <a:t>Not widely used - Ingenuity!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Requires skilled nozzleman</a:t>
            </a:r>
          </a:p>
          <a:p>
            <a:pPr lvl="1"/>
            <a:r>
              <a:rPr lang="en-US" dirty="0" smtClean="0"/>
              <a:t>ASA Certified Nozzleman will be used</a:t>
            </a:r>
          </a:p>
          <a:p>
            <a:r>
              <a:rPr lang="en-US" dirty="0" smtClean="0"/>
              <a:t>Requires specialized carousel hopper pump</a:t>
            </a:r>
          </a:p>
          <a:p>
            <a:r>
              <a:rPr lang="en-US" dirty="0" smtClean="0"/>
              <a:t>Difficulty of keeping W/C ratio consistent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Concrete and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31708"/>
            <a:ext cx="4038600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Shotcrete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Density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content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Reinforcement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PVA Fibers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Aggregates 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Poravers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Glass bubbles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4038600" cy="468172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Cementitious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materials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I Portland Cement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F Fly Ash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Silica Fume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Admixtures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Plastol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6400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Eucon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Retarder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Visctrol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Mix Design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Three mixes tested, to 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Desired vs. Found Strength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6864444"/>
              </p:ext>
            </p:extLst>
          </p:nvPr>
        </p:nvGraphicFramePr>
        <p:xfrm>
          <a:off x="381000" y="3048000"/>
          <a:ext cx="836943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31"/>
                <a:gridCol w="2505392"/>
                <a:gridCol w="2675255"/>
                <a:gridCol w="2040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day strength</a:t>
                      </a:r>
                      <a:r>
                        <a:rPr lang="en-US" baseline="0" dirty="0" smtClean="0"/>
                        <a:t> (psi)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 day strength</a:t>
                      </a:r>
                      <a:r>
                        <a:rPr lang="en-US" baseline="0" dirty="0" smtClean="0"/>
                        <a:t> (psi)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Density (lb/ft³)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Expected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7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Shotcrete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Mix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2096699"/>
              </p:ext>
            </p:extLst>
          </p:nvPr>
        </p:nvGraphicFramePr>
        <p:xfrm>
          <a:off x="1219200" y="24384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of Volume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Portland Cement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5.9%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Fly 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Silica Fume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PVA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Porover</a:t>
                      </a:r>
                      <a:r>
                        <a:rPr lang="en-US" dirty="0" smtClean="0"/>
                        <a:t> 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73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Concrete Characteristics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520905"/>
              </p:ext>
            </p:extLst>
          </p:nvPr>
        </p:nvGraphicFramePr>
        <p:xfrm>
          <a:off x="1219200" y="1905000"/>
          <a:ext cx="6710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618"/>
                <a:gridCol w="202378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Characteristic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Value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Mass of Concrete, lbs.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1365.64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Absolute Volume of Concrete, ft³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25.39952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Theoretical Density,</a:t>
                      </a:r>
                      <a:r>
                        <a:rPr lang="en-US" sz="2400" baseline="0" dirty="0" smtClean="0"/>
                        <a:t> lb/ft</a:t>
                      </a:r>
                      <a:r>
                        <a:rPr lang="en-US" sz="2400" dirty="0" smtClean="0"/>
                        <a:t>³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53.76637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Air Content, 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6.301221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Yield, ft³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9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 Theme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Casino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Name of the Boat: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Jackpot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T-shirt 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gambling-systems.com/roulette-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3276600" cy="20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ndroid-pour-les-nuls.fr/images/stories/actualites/_201105/jackp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thetownie.net/wp-content/uploads/2012/03/671px-Two_red_dice_01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"/>
            <a:ext cx="1545797" cy="990600"/>
          </a:xfrm>
          <a:prstGeom prst="rect">
            <a:avLst/>
          </a:prstGeom>
          <a:noFill/>
        </p:spPr>
      </p:pic>
      <p:pic>
        <p:nvPicPr>
          <p:cNvPr id="8" name="Picture 2" descr="http://www.thetownie.net/wp-content/uploads/2012/03/671px-Two_red_dice_01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545797" cy="990600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9" name="Picture 8"/>
          <p:cNvPicPr/>
          <p:nvPr/>
        </p:nvPicPr>
        <p:blipFill rotWithShape="1">
          <a:blip r:embed="rId5" cstate="print"/>
          <a:srcRect l="28838" t="5969" r="25626" b="9486"/>
          <a:stretch/>
        </p:blipFill>
        <p:spPr bwMode="auto">
          <a:xfrm>
            <a:off x="5545372" y="3200400"/>
            <a:ext cx="3124200" cy="290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Schedule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5595" r="4386" b="30003"/>
          <a:stretch>
            <a:fillRect/>
          </a:stretch>
        </p:blipFill>
        <p:spPr bwMode="auto">
          <a:xfrm>
            <a:off x="152400" y="1600200"/>
            <a:ext cx="88191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Budget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051727"/>
              </p:ext>
            </p:extLst>
          </p:nvPr>
        </p:nvGraphicFramePr>
        <p:xfrm>
          <a:off x="304800" y="1524001"/>
          <a:ext cx="85344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  <a:gridCol w="4267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Styrofoam Mold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$2000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Registration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(6 People)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$450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(School Funded)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Concrete Materials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$1000 (Donated)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T-shirts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$250 (Donated)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Transportation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School Funding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Contingency 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$200 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Total Cost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$2200</a:t>
                      </a:r>
                      <a:endParaRPr lang="en-US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Fundraising Efforts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$100 person from TCNJ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$800 from ASCE Central Branch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Fundraising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Concrete Canoe Glassware: $200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Lion’s Stadium Concession Stand:  ~$150 and rising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 Donations:   $350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Total Fundraising to date: $1900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Designed a hull and concrete mixes that will meet the specifications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Gained sponsorships from many companies and organizations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will continue to explore fundraising opportunities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will continue to make progress and move forward with our plan of action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ASCE Concrete Canoe Competition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National Concrete Canoe Competition (NCCC)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Application of classroom skills + necessary career management skills in the field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Areas of Judgment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Oral Presentation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Paper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 Product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54140"/>
            <a:ext cx="5181600" cy="365760"/>
          </a:xfrm>
        </p:spPr>
        <p:txBody>
          <a:bodyPr/>
          <a:lstStyle/>
          <a:p>
            <a:r>
              <a:rPr lang="en-US" dirty="0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3124200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Questions?</a:t>
            </a:r>
            <a:endParaRPr lang="en-US" sz="3600" b="1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 Statement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Create a canoe that is suitable for transportation and 	       competition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a suitable hull that will hold the required passengers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 a concrete mix that will meet the structural requirements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Build a canoe in an efficient and timely manner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Document all processes gone through to complete the tasks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54140"/>
            <a:ext cx="5181600" cy="365760"/>
          </a:xfrm>
        </p:spPr>
        <p:txBody>
          <a:bodyPr/>
          <a:lstStyle/>
          <a:p>
            <a:r>
              <a:rPr lang="en-US" dirty="0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Team Management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Jordan Cruz – Project Manager, Application Process 		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Selection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Steven Godine – Hull Design, Fundraising Chair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Kyle Plaza – Structural Analysis, Theme Selection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Eric Weinberg – Mix Design, Website Coordinator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3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 Specifications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8503920" cy="4572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Canoe Dimensions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 Length 22 feet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 Width 36 inches 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Concrete Mix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 of cement should be greater than 30% of total mass of concrete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Water/cement ratio not specified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Aggregates should be at least 25% of total volume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Hull Design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876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Performance Characteristics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Straight Line Speed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Tracking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Maneuverability</a:t>
            </a:r>
          </a:p>
          <a:p>
            <a:pPr lvl="0">
              <a:buClr>
                <a:srgbClr val="3891A7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Stability</a:t>
            </a:r>
          </a:p>
          <a:p>
            <a:pPr lvl="1">
              <a:buClr>
                <a:srgbClr val="FEB80A"/>
              </a:buClr>
            </a:pPr>
            <a:r>
              <a:rPr lang="en-US" sz="2000" dirty="0" smtClean="0">
                <a:solidFill>
                  <a:srgbClr val="4F271C"/>
                </a:solidFill>
                <a:latin typeface="Arial" pitchFamily="34" charset="0"/>
                <a:cs typeface="Arial" pitchFamily="34" charset="0"/>
              </a:rPr>
              <a:t>Primary</a:t>
            </a:r>
          </a:p>
          <a:p>
            <a:pPr lvl="1">
              <a:buClr>
                <a:srgbClr val="FEB80A"/>
              </a:buClr>
            </a:pPr>
            <a:r>
              <a:rPr lang="en-US" sz="2000" dirty="0" smtClean="0">
                <a:solidFill>
                  <a:srgbClr val="4F271C"/>
                </a:solidFill>
                <a:latin typeface="Arial" pitchFamily="34" charset="0"/>
                <a:cs typeface="Arial" pitchFamily="34" charset="0"/>
              </a:rPr>
              <a:t>Secondary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9800"/>
            <a:ext cx="3505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891A7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Resistance</a:t>
            </a:r>
          </a:p>
          <a:p>
            <a:pPr marL="548640" lvl="1" indent="-274320">
              <a:spcBef>
                <a:spcPct val="20000"/>
              </a:spcBef>
              <a:buClr>
                <a:srgbClr val="FEB80A"/>
              </a:buClr>
              <a:buSzPct val="70000"/>
              <a:buFont typeface="Wingdings"/>
              <a:buChar char=""/>
            </a:pPr>
            <a:r>
              <a:rPr lang="en-US" sz="2000" dirty="0">
                <a:solidFill>
                  <a:srgbClr val="4F271C"/>
                </a:solidFill>
                <a:latin typeface="Arial" pitchFamily="34" charset="0"/>
                <a:cs typeface="Arial" pitchFamily="34" charset="0"/>
              </a:rPr>
              <a:t>Coefficient of Friction</a:t>
            </a:r>
          </a:p>
          <a:p>
            <a:pPr marL="548640" lvl="1" indent="-274320">
              <a:spcBef>
                <a:spcPct val="20000"/>
              </a:spcBef>
              <a:buClr>
                <a:srgbClr val="FEB80A"/>
              </a:buClr>
              <a:buSzPct val="70000"/>
              <a:buFont typeface="Wingdings"/>
              <a:buChar char=""/>
            </a:pPr>
            <a:r>
              <a:rPr lang="en-US" sz="2000" dirty="0">
                <a:solidFill>
                  <a:srgbClr val="4F271C"/>
                </a:solidFill>
                <a:latin typeface="Arial" pitchFamily="34" charset="0"/>
                <a:cs typeface="Arial" pitchFamily="34" charset="0"/>
              </a:rPr>
              <a:t>Wetted Surface</a:t>
            </a:r>
          </a:p>
          <a:p>
            <a:pPr marL="548640" lvl="1" indent="-274320">
              <a:spcBef>
                <a:spcPct val="20000"/>
              </a:spcBef>
              <a:buClr>
                <a:srgbClr val="FEB80A"/>
              </a:buClr>
              <a:buSzPct val="70000"/>
              <a:buFont typeface="Wingdings"/>
              <a:buChar char=""/>
            </a:pPr>
            <a:r>
              <a:rPr lang="en-US" sz="2000" dirty="0">
                <a:solidFill>
                  <a:srgbClr val="4F271C"/>
                </a:solidFill>
                <a:latin typeface="Arial" pitchFamily="34" charset="0"/>
                <a:cs typeface="Arial" pitchFamily="34" charset="0"/>
              </a:rPr>
              <a:t>Velocity</a:t>
            </a:r>
          </a:p>
          <a:p>
            <a:pPr marL="594360" lvl="2">
              <a:spcBef>
                <a:spcPct val="20000"/>
              </a:spcBef>
              <a:buClr>
                <a:srgbClr val="C32D2E"/>
              </a:buClr>
              <a:buSzPct val="75000"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2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Hull Design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35098"/>
            <a:ext cx="4953000" cy="44456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Key Parameters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Rocker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Length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Depth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Longitudinal Shape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Cross Sectional Shape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Draft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7507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4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Hull Design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687284"/>
                <a:ext cx="4114800" cy="4495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Speed of Waves (Froude)</a:t>
                </a:r>
                <a:endParaRPr lang="en-US" b="1" dirty="0">
                  <a:solidFill>
                    <a:schemeClr val="tx1"/>
                  </a:solidFill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marL="274320" lvl="1" indent="0" algn="ctr">
                  <a:buNone/>
                </a:pPr>
                <a:endParaRPr lang="en-US" sz="2700" b="0" dirty="0" smtClean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𝑉</m:t>
                      </m:r>
                      <m:r>
                        <a:rPr lang="en-US" sz="2700" b="0" i="1" smtClean="0"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=1.34 </m:t>
                      </m:r>
                      <m:rad>
                        <m:radPr>
                          <m:degHide m:val="on"/>
                          <m:ctrlPr>
                            <a:rPr lang="en-US" sz="2700" b="0" i="1" smtClean="0"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0" i="1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𝐿</m:t>
                          </m:r>
                        </m:e>
                      </m:rad>
                    </m:oMath>
                  </m:oMathPara>
                </a14:m>
                <a:endParaRPr lang="en-US" sz="2700" dirty="0" smtClean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marL="594360" lvl="2" indent="0" algn="ctr">
                  <a:buNone/>
                </a:pPr>
                <a:endParaRPr lang="en-US" sz="2700" dirty="0" smtClean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marL="594360" lvl="2" indent="0" algn="ctr">
                  <a:buNone/>
                </a:pPr>
                <a:r>
                  <a:rPr lang="en-US" sz="27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Where: </a:t>
                </a:r>
              </a:p>
              <a:p>
                <a:pPr marL="594360" lvl="2" indent="0" algn="ctr">
                  <a:buNone/>
                </a:pPr>
                <a:r>
                  <a:rPr lang="en-US" sz="2700" i="1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V </a:t>
                </a:r>
                <a:r>
                  <a:rPr lang="en-US" sz="27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= Velocity </a:t>
                </a:r>
              </a:p>
              <a:p>
                <a:pPr marL="594360" lvl="2" indent="0" algn="ctr">
                  <a:buNone/>
                </a:pPr>
                <a:r>
                  <a:rPr lang="en-US" sz="2700" i="1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L</a:t>
                </a:r>
                <a:r>
                  <a:rPr lang="en-US" sz="27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= Length</a:t>
                </a:r>
                <a:endParaRPr lang="en-US" sz="2700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687284"/>
                <a:ext cx="4114800" cy="4495800"/>
              </a:xfrm>
              <a:blipFill rotWithShape="1">
                <a:blip r:embed="rId3" cstate="print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978234" y="1690253"/>
                <a:ext cx="5181600" cy="4565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700" b="1" dirty="0" smtClean="0">
                    <a:latin typeface="Arial" pitchFamily="34" charset="0"/>
                    <a:cs typeface="Arial" pitchFamily="34" charset="0"/>
                  </a:rPr>
                  <a:t>Frictional Resistance</a:t>
                </a:r>
              </a:p>
              <a:p>
                <a:pPr algn="ctr"/>
                <a:r>
                  <a:rPr lang="en-US" sz="2700" b="1" dirty="0" smtClean="0">
                    <a:latin typeface="Arial" pitchFamily="34" charset="0"/>
                    <a:cs typeface="Arial" pitchFamily="34" charset="0"/>
                  </a:rPr>
                  <a:t> (US Navy)</a:t>
                </a:r>
              </a:p>
              <a:p>
                <a:pPr algn="ctr"/>
                <a:endParaRPr lang="en-US" sz="2700" i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  <m:r>
                      <a:rPr lang="en-US" sz="270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  <m:r>
                      <a:rPr lang="en-US" sz="2700">
                        <a:latin typeface="Cambria Math"/>
                        <a:cs typeface="Arial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700">
                        <a:latin typeface="Cambria Math"/>
                        <a:cs typeface="Arial" pitchFamily="34" charset="0"/>
                      </a:rPr>
                      <m:t>S</m:t>
                    </m:r>
                    <m:r>
                      <a:rPr lang="en-US" sz="2700">
                        <a:latin typeface="Cambria Math"/>
                        <a:cs typeface="Arial" pitchFamily="34" charset="0"/>
                      </a:rPr>
                      <m:t>∗</m:t>
                    </m:r>
                    <m:sSup>
                      <m:sSupPr>
                        <m:ctrlPr>
                          <a:rPr lang="en-US" sz="2700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/>
                            <a:cs typeface="Arial" pitchFamily="34" charset="0"/>
                          </a:rPr>
                          <m:t>𝑉</m:t>
                        </m:r>
                      </m:e>
                      <m:sup>
                        <m:r>
                          <a:rPr lang="en-US" sz="2700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2700" i="1">
                        <a:latin typeface="Cambria Math"/>
                        <a:cs typeface="Arial" pitchFamily="34" charset="0"/>
                      </a:rPr>
                      <m:t>∗0.97</m:t>
                    </m:r>
                  </m:oMath>
                </a14:m>
                <a:r>
                  <a:rPr lang="en-US" sz="27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7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700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algn="ctr"/>
                <a:r>
                  <a:rPr lang="en-US" sz="27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Where</a:t>
                </a:r>
                <a:r>
                  <a:rPr lang="en-US" sz="27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: </a:t>
                </a:r>
              </a:p>
              <a:p>
                <a:pPr marL="274320" lvl="1" indent="0" algn="ctr">
                  <a:buNone/>
                </a:pPr>
                <a:r>
                  <a:rPr lang="en-US" sz="2700" i="1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R</a:t>
                </a:r>
                <a:r>
                  <a:rPr lang="en-US" sz="2700" i="1" baseline="-250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f</a:t>
                </a:r>
                <a:r>
                  <a:rPr lang="en-US" sz="2700" baseline="-250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7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= Frictional </a:t>
                </a:r>
                <a:r>
                  <a:rPr lang="en-US" sz="27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Resistance </a:t>
                </a:r>
                <a:r>
                  <a:rPr lang="en-US" sz="2700" i="1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V</a:t>
                </a:r>
                <a:r>
                  <a:rPr lang="en-US" sz="27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=Velocity </a:t>
                </a:r>
              </a:p>
              <a:p>
                <a:pPr marL="274320" lvl="1" indent="0" algn="ctr">
                  <a:buNone/>
                </a:pPr>
                <a:r>
                  <a:rPr lang="en-US" sz="2700" i="1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C</a:t>
                </a:r>
                <a:r>
                  <a:rPr lang="en-US" sz="2700" i="1" baseline="-250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f</a:t>
                </a:r>
                <a:r>
                  <a:rPr lang="en-US" sz="27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= Coefficient of Friction</a:t>
                </a:r>
              </a:p>
              <a:p>
                <a:pPr marL="274320" lvl="1" indent="0" algn="ctr">
                  <a:buNone/>
                </a:pPr>
                <a:r>
                  <a:rPr lang="en-US" sz="2700" i="1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S</a:t>
                </a:r>
                <a:r>
                  <a:rPr lang="en-US" sz="27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= Wetted Surface</a:t>
                </a:r>
                <a:endParaRPr lang="en-US" sz="2700" baseline="30000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lvl="1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234" y="1690253"/>
                <a:ext cx="5181600" cy="456599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/>
          <p:cNvSpPr txBox="1">
            <a:spLocks/>
          </p:cNvSpPr>
          <p:nvPr/>
        </p:nvSpPr>
        <p:spPr>
          <a:xfrm>
            <a:off x="2438400" y="6454140"/>
            <a:ext cx="51816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College of New Jersey Department of Civil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23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837</TotalTime>
  <Words>1078</Words>
  <Application>Microsoft Office PowerPoint</Application>
  <PresentationFormat>On-screen Show (4:3)</PresentationFormat>
  <Paragraphs>307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ASCE Concrete Canoe Competition</vt:lpstr>
      <vt:lpstr>Project Overview</vt:lpstr>
      <vt:lpstr>ASCE Concrete Canoe Competition</vt:lpstr>
      <vt:lpstr>Problem Statement</vt:lpstr>
      <vt:lpstr>Team Management</vt:lpstr>
      <vt:lpstr>Important Specifications</vt:lpstr>
      <vt:lpstr>Hull Design</vt:lpstr>
      <vt:lpstr>Hull Design</vt:lpstr>
      <vt:lpstr>Hull Design</vt:lpstr>
      <vt:lpstr>Hull Design</vt:lpstr>
      <vt:lpstr>Hull Design</vt:lpstr>
      <vt:lpstr>Jackpot (top) vs. Pumba (bottom)  Linesplan</vt:lpstr>
      <vt:lpstr>Structural Specifications</vt:lpstr>
      <vt:lpstr>Structural Analysis</vt:lpstr>
      <vt:lpstr>Structural Analysis</vt:lpstr>
      <vt:lpstr>Structural Analysis</vt:lpstr>
      <vt:lpstr>Structural Analysis</vt:lpstr>
      <vt:lpstr>What is Shotcrete?</vt:lpstr>
      <vt:lpstr>Shotcrete vs. Hand-Placement</vt:lpstr>
      <vt:lpstr>Benefits and Drawbacks</vt:lpstr>
      <vt:lpstr> Concrete and Application</vt:lpstr>
      <vt:lpstr>Mix Design</vt:lpstr>
      <vt:lpstr>Shotcrete Mix</vt:lpstr>
      <vt:lpstr>Concrete Characteristics </vt:lpstr>
      <vt:lpstr>Team Theme </vt:lpstr>
      <vt:lpstr>Schedule</vt:lpstr>
      <vt:lpstr>Budget</vt:lpstr>
      <vt:lpstr>Fundraising Efforts</vt:lpstr>
      <vt:lpstr>Summary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 Concrete Canoe Competition</dc:title>
  <dc:creator>Eric Weinberg</dc:creator>
  <cp:lastModifiedBy>Jordan</cp:lastModifiedBy>
  <cp:revision>98</cp:revision>
  <dcterms:created xsi:type="dcterms:W3CDTF">2012-10-21T01:44:31Z</dcterms:created>
  <dcterms:modified xsi:type="dcterms:W3CDTF">2013-01-28T21:31:34Z</dcterms:modified>
</cp:coreProperties>
</file>